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71" r:id="rId8"/>
    <p:sldId id="272" r:id="rId9"/>
    <p:sldId id="260" r:id="rId10"/>
    <p:sldId id="265" r:id="rId11"/>
    <p:sldId id="261" r:id="rId12"/>
    <p:sldId id="263" r:id="rId13"/>
    <p:sldId id="266" r:id="rId14"/>
    <p:sldId id="267" r:id="rId15"/>
    <p:sldId id="268" r:id="rId16"/>
    <p:sldId id="273" r:id="rId17"/>
    <p:sldId id="269" r:id="rId18"/>
    <p:sldId id="270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67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576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2225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013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9067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48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878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74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3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10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02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53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154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317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2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83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EA74D-0EA0-407A-85AE-4C27972993BA}" type="datetimeFigureOut">
              <a:rPr lang="de-DE" smtClean="0"/>
              <a:t>05.04.2022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842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FFCA0D-B6DD-4982-9120-09CCBC3B3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967417"/>
            <a:ext cx="3965046" cy="3943250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FEFFFF"/>
                </a:solidFill>
              </a:rPr>
              <a:t>Informationsabend </a:t>
            </a:r>
            <a:br>
              <a:rPr lang="de-DE" sz="3200" dirty="0">
                <a:solidFill>
                  <a:srgbClr val="FEFFFF"/>
                </a:solidFill>
              </a:rPr>
            </a:br>
            <a:r>
              <a:rPr lang="de-DE" sz="3200" dirty="0">
                <a:solidFill>
                  <a:srgbClr val="FEFFFF"/>
                </a:solidFill>
              </a:rPr>
              <a:t>MS Allersberg</a:t>
            </a:r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99D47D9-B5FE-4D07-B568-8DACCB283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3778870" cy="54426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2000" dirty="0">
                <a:solidFill>
                  <a:srgbClr val="FEFFFF"/>
                </a:solidFill>
              </a:rPr>
              <a:t>Möglichkeiten unterschiedlicher Schullaufbahnen</a:t>
            </a:r>
          </a:p>
        </p:txBody>
      </p:sp>
      <p:pic>
        <p:nvPicPr>
          <p:cNvPr id="9218" name="Picture 2" descr="Mittelschule Allersberg">
            <a:extLst>
              <a:ext uri="{FF2B5EF4-FFF2-40B4-BE49-F238E27FC236}">
                <a16:creationId xmlns:a16="http://schemas.microsoft.com/office/drawing/2014/main" id="{443B2FD7-39A5-4215-B266-D5231324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7994" y="1061338"/>
            <a:ext cx="5640502" cy="474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397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ACD77-FA10-4670-92E4-D225428B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909" y="159676"/>
            <a:ext cx="8911687" cy="1280890"/>
          </a:xfrm>
        </p:spPr>
        <p:txBody>
          <a:bodyPr>
            <a:normAutofit/>
          </a:bodyPr>
          <a:lstStyle/>
          <a:p>
            <a:r>
              <a:rPr lang="de-DE" dirty="0"/>
              <a:t>Möglichkeiten Mittlerer Schulabschluss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6F51D89-172B-4C03-BC8B-4F185B48C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896" y="1978501"/>
            <a:ext cx="50177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3200" dirty="0">
                <a:solidFill>
                  <a:srgbClr val="FFC000"/>
                </a:solidFill>
              </a:rPr>
              <a:t>Mittlere Reife / </a:t>
            </a:r>
            <a:r>
              <a:rPr lang="de-DE" altLang="de-DE" sz="3200" dirty="0" err="1">
                <a:solidFill>
                  <a:srgbClr val="FFC000"/>
                </a:solidFill>
              </a:rPr>
              <a:t>Quabi</a:t>
            </a:r>
            <a:endParaRPr lang="de-DE" altLang="de-DE" sz="3200" dirty="0">
              <a:solidFill>
                <a:srgbClr val="FFC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50F9B6-EA3C-4472-A922-B2A37D393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113" y="5478166"/>
            <a:ext cx="32933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/>
              <a:t>Realschule / Wirtschaftsschule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F7AAADA-13D9-40FD-8BA3-93577D73A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1525" y="5929313"/>
            <a:ext cx="2714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chemeClr val="accent2"/>
                </a:solidFill>
              </a:rPr>
              <a:t>Mittelschule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1F19110-CE6C-4880-8538-28D843225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7600" y="4859338"/>
            <a:ext cx="169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 err="1">
                <a:solidFill>
                  <a:schemeClr val="accent2"/>
                </a:solidFill>
              </a:rPr>
              <a:t>Quali</a:t>
            </a:r>
            <a:endParaRPr lang="de-DE" altLang="de-DE" dirty="0">
              <a:solidFill>
                <a:schemeClr val="accent2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BED3C9E-A903-432A-AF75-DE7BF9AAF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775" y="4859338"/>
            <a:ext cx="1560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chemeClr val="accent2"/>
                </a:solidFill>
              </a:rPr>
              <a:t>M-Zweig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D402FEDB-BC97-45B4-9832-34E71D897B6F}"/>
              </a:ext>
            </a:extLst>
          </p:cNvPr>
          <p:cNvCxnSpPr/>
          <p:nvPr/>
        </p:nvCxnSpPr>
        <p:spPr>
          <a:xfrm flipH="1" flipV="1">
            <a:off x="7177086" y="5450205"/>
            <a:ext cx="601663" cy="439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5588CEAC-661D-4D40-9D04-25FAB35D5F6B}"/>
              </a:ext>
            </a:extLst>
          </p:cNvPr>
          <p:cNvCxnSpPr/>
          <p:nvPr/>
        </p:nvCxnSpPr>
        <p:spPr>
          <a:xfrm flipV="1">
            <a:off x="8292307" y="5478166"/>
            <a:ext cx="606425" cy="43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B6A4E81A-E328-41FD-82F8-A2F74ED79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49" y="3761144"/>
            <a:ext cx="1400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accent2"/>
                </a:solidFill>
              </a:rPr>
              <a:t>V-Klasse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8784ABE4-2D7B-480F-B6DE-704EB358F4E9}"/>
              </a:ext>
            </a:extLst>
          </p:cNvPr>
          <p:cNvCxnSpPr>
            <a:cxnSpLocks/>
          </p:cNvCxnSpPr>
          <p:nvPr/>
        </p:nvCxnSpPr>
        <p:spPr>
          <a:xfrm flipH="1" flipV="1">
            <a:off x="8737600" y="4223107"/>
            <a:ext cx="417513" cy="55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0163AC79-1E6A-4AA7-903F-B35B9E51BA84}"/>
              </a:ext>
            </a:extLst>
          </p:cNvPr>
          <p:cNvCxnSpPr>
            <a:cxnSpLocks/>
          </p:cNvCxnSpPr>
          <p:nvPr/>
        </p:nvCxnSpPr>
        <p:spPr>
          <a:xfrm flipV="1">
            <a:off x="6710363" y="2665859"/>
            <a:ext cx="0" cy="1885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F025015C-18AB-46A8-853D-ED881F09043D}"/>
              </a:ext>
            </a:extLst>
          </p:cNvPr>
          <p:cNvCxnSpPr>
            <a:cxnSpLocks/>
          </p:cNvCxnSpPr>
          <p:nvPr/>
        </p:nvCxnSpPr>
        <p:spPr>
          <a:xfrm flipH="1" flipV="1">
            <a:off x="7035007" y="2647414"/>
            <a:ext cx="1560513" cy="925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FE6B883C-12F9-4425-A4FE-6F29153830D2}"/>
              </a:ext>
            </a:extLst>
          </p:cNvPr>
          <p:cNvCxnSpPr>
            <a:cxnSpLocks/>
          </p:cNvCxnSpPr>
          <p:nvPr/>
        </p:nvCxnSpPr>
        <p:spPr>
          <a:xfrm flipV="1">
            <a:off x="3133619" y="2665859"/>
            <a:ext cx="2988179" cy="2741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1DFC5BD3-A65B-4A9B-ACBD-C40E830C4F88}"/>
              </a:ext>
            </a:extLst>
          </p:cNvPr>
          <p:cNvSpPr/>
          <p:nvPr/>
        </p:nvSpPr>
        <p:spPr>
          <a:xfrm>
            <a:off x="7634288" y="3594766"/>
            <a:ext cx="4444741" cy="1799262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7" name="Picture 2" descr="Mittelschule Allersberg">
            <a:extLst>
              <a:ext uri="{FF2B5EF4-FFF2-40B4-BE49-F238E27FC236}">
                <a16:creationId xmlns:a16="http://schemas.microsoft.com/office/drawing/2014/main" id="{CC182E4C-5F3B-4789-87C3-A9CCDDC47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739" y="15113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2AE634E-BC5F-41B2-A942-B6FF83408F98}"/>
              </a:ext>
            </a:extLst>
          </p:cNvPr>
          <p:cNvSpPr txBox="1"/>
          <p:nvPr/>
        </p:nvSpPr>
        <p:spPr>
          <a:xfrm>
            <a:off x="9586912" y="3753983"/>
            <a:ext cx="2566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Berufsausbildung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E7DB2F3B-7F5B-4E7B-BB74-0F0E6B097850}"/>
              </a:ext>
            </a:extLst>
          </p:cNvPr>
          <p:cNvCxnSpPr>
            <a:cxnSpLocks/>
          </p:cNvCxnSpPr>
          <p:nvPr/>
        </p:nvCxnSpPr>
        <p:spPr>
          <a:xfrm flipV="1">
            <a:off x="9490182" y="4215648"/>
            <a:ext cx="446920" cy="643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15611FBC-DA4A-48DF-90E0-4075DCB618FA}"/>
              </a:ext>
            </a:extLst>
          </p:cNvPr>
          <p:cNvCxnSpPr>
            <a:cxnSpLocks/>
          </p:cNvCxnSpPr>
          <p:nvPr/>
        </p:nvCxnSpPr>
        <p:spPr>
          <a:xfrm flipH="1" flipV="1">
            <a:off x="8478836" y="2563276"/>
            <a:ext cx="1957389" cy="1009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3D5E5B5A-0725-4CA3-B79F-10BC572D6C52}"/>
              </a:ext>
            </a:extLst>
          </p:cNvPr>
          <p:cNvSpPr txBox="1"/>
          <p:nvPr/>
        </p:nvSpPr>
        <p:spPr>
          <a:xfrm>
            <a:off x="6151130" y="957370"/>
            <a:ext cx="11184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</a:t>
            </a:r>
          </a:p>
        </p:txBody>
      </p:sp>
      <p:sp>
        <p:nvSpPr>
          <p:cNvPr id="29" name="Pfeil: nach unten 28">
            <a:extLst>
              <a:ext uri="{FF2B5EF4-FFF2-40B4-BE49-F238E27FC236}">
                <a16:creationId xmlns:a16="http://schemas.microsoft.com/office/drawing/2014/main" id="{F3BDDEC3-A1BF-41A1-91B6-49C08E53E63C}"/>
              </a:ext>
            </a:extLst>
          </p:cNvPr>
          <p:cNvSpPr/>
          <p:nvPr/>
        </p:nvSpPr>
        <p:spPr>
          <a:xfrm rot="10800000">
            <a:off x="6463798" y="1463938"/>
            <a:ext cx="354563" cy="5141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" name="Picture 2" descr="Mittelschule Allersberg">
            <a:extLst>
              <a:ext uri="{FF2B5EF4-FFF2-40B4-BE49-F238E27FC236}">
                <a16:creationId xmlns:a16="http://schemas.microsoft.com/office/drawing/2014/main" id="{2D3BBD85-0F7B-42CA-A837-FFC5D7A93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47504" y="4371741"/>
            <a:ext cx="959684" cy="80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92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34A68A-62CB-4E12-87A3-71CC7AFD2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Übertrittsbedingungen M-Zweig</a:t>
            </a:r>
          </a:p>
        </p:txBody>
      </p:sp>
      <p:graphicFrame>
        <p:nvGraphicFramePr>
          <p:cNvPr id="4" name="Group 27">
            <a:extLst>
              <a:ext uri="{FF2B5EF4-FFF2-40B4-BE49-F238E27FC236}">
                <a16:creationId xmlns:a16="http://schemas.microsoft.com/office/drawing/2014/main" id="{62FC8AD4-A73C-47A2-BC2E-F57842BF4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489762"/>
              </p:ext>
            </p:extLst>
          </p:nvPr>
        </p:nvGraphicFramePr>
        <p:xfrm>
          <a:off x="1268964" y="1436915"/>
          <a:ext cx="10580914" cy="5337109"/>
        </p:xfrm>
        <a:graphic>
          <a:graphicData uri="http://schemas.openxmlformats.org/drawingml/2006/table">
            <a:tbl>
              <a:tblPr/>
              <a:tblGrid>
                <a:gridCol w="2086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3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7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2,66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2,66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8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2,33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9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2,33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10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im Qualifizierenden MS-Abschluss in den Fächern D, M, E Durchschnitt bis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  Bestehen der Aufnahmeprüfung zeitnah nach Erwerb des qualifizierenden MS-Abschlusses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1 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im Qualifizierenden MS-Abschluss Notendurchschnitt mind. 2,5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2,5 kann die Schulleitung in Abstimmung mit dem Staatlichen Schulamt über Ausnahmeregelungen entscheiden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39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FADB67-9295-4E25-A63C-73043B82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M-Schüler mitbringen: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A28E30-2F9A-499A-9E63-C544E5558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200" dirty="0"/>
              <a:t>Erreichen der entsprechenden Übertrittsnoten</a:t>
            </a:r>
          </a:p>
          <a:p>
            <a:r>
              <a:rPr lang="de-DE" sz="2200" dirty="0"/>
              <a:t>Selbstständigkeit und Fleiß</a:t>
            </a:r>
          </a:p>
          <a:p>
            <a:r>
              <a:rPr lang="de-DE" sz="2200" dirty="0"/>
              <a:t>Konzentrierte, ausdauernde, zügige und ordentliche Arbeitsweise</a:t>
            </a:r>
          </a:p>
          <a:p>
            <a:r>
              <a:rPr lang="de-DE" sz="2200" dirty="0"/>
              <a:t>Lernmotivation</a:t>
            </a:r>
          </a:p>
          <a:p>
            <a:r>
              <a:rPr lang="de-DE" sz="2200" dirty="0"/>
              <a:t>Wissbegierde</a:t>
            </a:r>
          </a:p>
          <a:p>
            <a:r>
              <a:rPr lang="de-DE" sz="2200" dirty="0"/>
              <a:t>Frustrationstoleranz</a:t>
            </a:r>
          </a:p>
          <a:p>
            <a:r>
              <a:rPr lang="de-DE" sz="2200" dirty="0"/>
              <a:t>Selbstbewusstsein</a:t>
            </a:r>
          </a:p>
          <a:p>
            <a:r>
              <a:rPr lang="de-DE" sz="2200" b="1" dirty="0" err="1"/>
              <a:t>Klassleiterprinzip</a:t>
            </a:r>
            <a:r>
              <a:rPr lang="de-DE" sz="2200" dirty="0"/>
              <a:t>!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0772D239-5EE8-4073-984F-F7E1D12CF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52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267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76ECD-AEAF-441D-879A-976DD784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 (9plus2)</a:t>
            </a:r>
            <a:br>
              <a:rPr lang="de-DE" dirty="0"/>
            </a:br>
            <a:r>
              <a:rPr lang="de-DE" sz="3000" dirty="0"/>
              <a:t>Vorteile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7831C-63CA-4773-852B-31BE2B36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200" dirty="0"/>
              <a:t>9plus2 bedeutet: Im Anschluss an die neunte Klasse nach zwei weiteren Jahren Mittlerer Schulabschluss</a:t>
            </a:r>
          </a:p>
          <a:p>
            <a:r>
              <a:rPr lang="de-DE" sz="2200" dirty="0"/>
              <a:t>Lernen mit weniger Zeitdruck</a:t>
            </a:r>
          </a:p>
          <a:p>
            <a:r>
              <a:rPr lang="de-DE" sz="2200" dirty="0"/>
              <a:t>Intensive Betreuung</a:t>
            </a:r>
          </a:p>
          <a:p>
            <a:r>
              <a:rPr lang="de-DE" sz="2200" dirty="0"/>
              <a:t>Förderung in Deutsch, Mathe, Englisch auf erhöhtem Anforderungsniveau</a:t>
            </a:r>
          </a:p>
          <a:p>
            <a:r>
              <a:rPr lang="de-DE" sz="2200" dirty="0"/>
              <a:t>Zugangsvoraussetzung für alle Bildungswege, die einen mittleren Abschluss voraussetzen, z. B. FOS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77B96484-6129-41BA-A9E1-16D01C88E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24326" y="322519"/>
            <a:ext cx="1882077" cy="158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139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91AAF-91EF-470A-BEF8-8857DC98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</a:t>
            </a:r>
            <a:br>
              <a:rPr lang="de-DE" dirty="0"/>
            </a:br>
            <a:r>
              <a:rPr lang="de-DE" sz="3000" dirty="0"/>
              <a:t>Für wen?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F6CC47-1E4F-4196-AB86-10B379398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200" dirty="0"/>
              <a:t>Schüler, die einen guten </a:t>
            </a:r>
            <a:r>
              <a:rPr lang="de-DE" sz="2200" dirty="0" err="1"/>
              <a:t>Quali</a:t>
            </a:r>
            <a:r>
              <a:rPr lang="de-DE" sz="2200" dirty="0"/>
              <a:t> erreicht haben und jetzt einen höheren Schulabschluss als Ziel haben</a:t>
            </a:r>
          </a:p>
          <a:p>
            <a:r>
              <a:rPr lang="de-DE" sz="2200" dirty="0"/>
              <a:t>Schüler, die eine intensivere Förderung und Vorbereitung auf die Mittlere Reife erhalten möchten</a:t>
            </a:r>
          </a:p>
          <a:p>
            <a:r>
              <a:rPr lang="de-DE" sz="2200" dirty="0"/>
              <a:t>Schüler, die sich wohl in unserer Schule fühlen und gerne bleiben möchten</a:t>
            </a:r>
          </a:p>
          <a:p>
            <a:r>
              <a:rPr lang="de-DE" sz="2200" dirty="0"/>
              <a:t>Schüler, die für den Übertritt in die M-Klasse vorher noch nicht bereit waren</a:t>
            </a:r>
          </a:p>
          <a:p>
            <a:endParaRPr lang="de-DE" dirty="0"/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298C9F70-A37C-4B52-95BC-530637523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19577" y="395510"/>
            <a:ext cx="1746138" cy="146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13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B374D0-96D5-417D-A135-EDCF2E2C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</a:t>
            </a:r>
            <a:br>
              <a:rPr lang="de-DE" dirty="0"/>
            </a:br>
            <a:r>
              <a:rPr lang="de-DE" sz="3000" dirty="0"/>
              <a:t>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617975-33B8-4F3D-8772-C9FF4BF31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5906" y="2456268"/>
            <a:ext cx="8915400" cy="3777622"/>
          </a:xfrm>
        </p:spPr>
        <p:txBody>
          <a:bodyPr>
            <a:normAutofit/>
          </a:bodyPr>
          <a:lstStyle/>
          <a:p>
            <a:r>
              <a:rPr lang="de-DE" sz="2200" dirty="0"/>
              <a:t>Einen erfolgreichen </a:t>
            </a:r>
            <a:r>
              <a:rPr lang="de-DE" sz="2200" dirty="0" err="1"/>
              <a:t>Quali</a:t>
            </a:r>
            <a:r>
              <a:rPr lang="de-DE" sz="2200" dirty="0"/>
              <a:t> mit dem </a:t>
            </a:r>
            <a:r>
              <a:rPr lang="de-DE" sz="1600" dirty="0"/>
              <a:t>Notendurchschnitt 2,5 </a:t>
            </a:r>
            <a:r>
              <a:rPr lang="de-DE" sz="2200" dirty="0"/>
              <a:t>oder besser</a:t>
            </a:r>
          </a:p>
          <a:p>
            <a:r>
              <a:rPr lang="de-DE" sz="2200" dirty="0"/>
              <a:t>Willen, die Mittlere Reife zu schaffen</a:t>
            </a:r>
          </a:p>
          <a:p>
            <a:r>
              <a:rPr lang="de-DE" sz="2200" dirty="0"/>
              <a:t>Motivation</a:t>
            </a:r>
          </a:p>
          <a:p>
            <a:r>
              <a:rPr lang="de-DE" sz="2200" dirty="0"/>
              <a:t>Fleiß</a:t>
            </a:r>
          </a:p>
          <a:p>
            <a:r>
              <a:rPr lang="de-DE" sz="2200" dirty="0"/>
              <a:t>Ehrgeiz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176CF105-95E4-4C31-9BAF-06712507A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11945" y="255844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835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3C1B2-B859-4493-9312-07145DD4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Anmeldung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97C4C-BE89-467B-8433-F6FB368B1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V-Klassen</a:t>
            </a:r>
          </a:p>
          <a:p>
            <a:endParaRPr lang="de-DE" sz="3000" dirty="0"/>
          </a:p>
          <a:p>
            <a:endParaRPr lang="de-DE" sz="3000" dirty="0"/>
          </a:p>
          <a:p>
            <a:r>
              <a:rPr lang="de-DE" sz="3000" dirty="0"/>
              <a:t>M-Zug</a:t>
            </a:r>
          </a:p>
        </p:txBody>
      </p:sp>
    </p:spTree>
    <p:extLst>
      <p:ext uri="{BB962C8B-B14F-4D97-AF65-F5344CB8AC3E}">
        <p14:creationId xmlns:p14="http://schemas.microsoft.com/office/powerpoint/2010/main" val="207220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5A3C6-C8E2-4FE4-BC59-5316AE72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richtige Weg für mein Kind:</a:t>
            </a:r>
          </a:p>
        </p:txBody>
      </p:sp>
      <p:sp>
        <p:nvSpPr>
          <p:cNvPr id="4" name="Line 11">
            <a:extLst>
              <a:ext uri="{FF2B5EF4-FFF2-40B4-BE49-F238E27FC236}">
                <a16:creationId xmlns:a16="http://schemas.microsoft.com/office/drawing/2014/main" id="{E01A0B15-67A5-437C-9E7E-3D42DF2CCF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83958" y="3484239"/>
            <a:ext cx="3735388" cy="243681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" name="Line 13">
            <a:extLst>
              <a:ext uri="{FF2B5EF4-FFF2-40B4-BE49-F238E27FC236}">
                <a16:creationId xmlns:a16="http://schemas.microsoft.com/office/drawing/2014/main" id="{DFDFD9AA-F06F-4537-A2C8-5D2D807002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58383" y="2072951"/>
            <a:ext cx="3735388" cy="243681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pSp>
        <p:nvGrpSpPr>
          <p:cNvPr id="6" name="Group 15">
            <a:extLst>
              <a:ext uri="{FF2B5EF4-FFF2-40B4-BE49-F238E27FC236}">
                <a16:creationId xmlns:a16="http://schemas.microsoft.com/office/drawing/2014/main" id="{650EBBA5-8175-42CD-BF27-3DD8611802A9}"/>
              </a:ext>
            </a:extLst>
          </p:cNvPr>
          <p:cNvGrpSpPr>
            <a:grpSpLocks/>
          </p:cNvGrpSpPr>
          <p:nvPr/>
        </p:nvGrpSpPr>
        <p:grpSpPr bwMode="auto">
          <a:xfrm>
            <a:off x="3737721" y="2292026"/>
            <a:ext cx="5148262" cy="3827463"/>
            <a:chOff x="1440" y="1440"/>
            <a:chExt cx="2832" cy="2112"/>
          </a:xfrm>
        </p:grpSpPr>
        <p:sp>
          <p:nvSpPr>
            <p:cNvPr id="7" name="Line 16">
              <a:extLst>
                <a:ext uri="{FF2B5EF4-FFF2-40B4-BE49-F238E27FC236}">
                  <a16:creationId xmlns:a16="http://schemas.microsoft.com/office/drawing/2014/main" id="{1F819800-3A6F-4583-87CB-7FB4A9F7CA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1440"/>
              <a:ext cx="0" cy="211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>
              <a:spAutoFit/>
            </a:bodyPr>
            <a:lstStyle/>
            <a:p>
              <a:pPr eaLnBrk="1" hangingPunct="1">
                <a:buFont typeface="Wingdings" panose="05000000000000000000" pitchFamily="2" charset="2"/>
                <a:buChar char="Ø"/>
                <a:defRPr/>
              </a:pPr>
              <a:endParaRPr lang="de-DE"/>
            </a:p>
          </p:txBody>
        </p:sp>
        <p:sp>
          <p:nvSpPr>
            <p:cNvPr id="8" name="Line 17">
              <a:extLst>
                <a:ext uri="{FF2B5EF4-FFF2-40B4-BE49-F238E27FC236}">
                  <a16:creationId xmlns:a16="http://schemas.microsoft.com/office/drawing/2014/main" id="{38FEB438-DFB0-4FF5-AB9D-E38E8F330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552"/>
              <a:ext cx="2832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>
              <a:spAutoFit/>
            </a:bodyPr>
            <a:lstStyle/>
            <a:p>
              <a:pPr eaLnBrk="1" hangingPunct="1">
                <a:buFont typeface="Wingdings" panose="05000000000000000000" pitchFamily="2" charset="2"/>
                <a:buChar char="Ø"/>
                <a:defRPr/>
              </a:pPr>
              <a:endParaRPr lang="de-DE"/>
            </a:p>
          </p:txBody>
        </p:sp>
      </p:grpSp>
      <p:sp>
        <p:nvSpPr>
          <p:cNvPr id="9" name="Text Box 18">
            <a:extLst>
              <a:ext uri="{FF2B5EF4-FFF2-40B4-BE49-F238E27FC236}">
                <a16:creationId xmlns:a16="http://schemas.microsoft.com/office/drawing/2014/main" id="{FA11EF4B-C1EA-47FF-A79E-A356E4B65A39}"/>
              </a:ext>
            </a:extLst>
          </p:cNvPr>
          <p:cNvSpPr txBox="1">
            <a:spLocks noChangeArrowheads="1"/>
          </p:cNvSpPr>
          <p:nvPr/>
        </p:nvSpPr>
        <p:spPr bwMode="auto">
          <a:xfrm rot="19623238">
            <a:off x="4155233" y="3793801"/>
            <a:ext cx="4503738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200" b="1">
                <a:solidFill>
                  <a:srgbClr val="CC0000"/>
                </a:solidFill>
              </a:rPr>
              <a:t>Lern – und Arbeitslust</a:t>
            </a:r>
          </a:p>
          <a:p>
            <a:pPr algn="ctr" eaLnBrk="1" hangingPunct="1">
              <a:spcBef>
                <a:spcPct val="50000"/>
              </a:spcBef>
            </a:pPr>
            <a:endParaRPr lang="de-DE" altLang="de-DE" sz="2800" b="1">
              <a:solidFill>
                <a:srgbClr val="009900"/>
              </a:solidFill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D978E03A-346D-4ED0-AF3B-97D52AB98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1083" y="4997126"/>
            <a:ext cx="323056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Unterforderung</a:t>
            </a:r>
          </a:p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Langeweile</a:t>
            </a: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BE3112D2-4FB0-44D1-8070-D2458A331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9271" y="2330126"/>
            <a:ext cx="322897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Überforderung</a:t>
            </a:r>
          </a:p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Resignation</a:t>
            </a:r>
          </a:p>
        </p:txBody>
      </p:sp>
      <p:sp>
        <p:nvSpPr>
          <p:cNvPr id="12" name="Text Box 21">
            <a:extLst>
              <a:ext uri="{FF2B5EF4-FFF2-40B4-BE49-F238E27FC236}">
                <a16:creationId xmlns:a16="http://schemas.microsoft.com/office/drawing/2014/main" id="{FE3A4496-6011-46B8-816B-2574D747CFA5}"/>
              </a:ext>
            </a:extLst>
          </p:cNvPr>
          <p:cNvSpPr txBox="1">
            <a:spLocks noChangeArrowheads="1"/>
          </p:cNvSpPr>
          <p:nvPr/>
        </p:nvSpPr>
        <p:spPr bwMode="auto">
          <a:xfrm rot="16210782">
            <a:off x="2220864" y="4204170"/>
            <a:ext cx="2436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Anforderungen</a:t>
            </a: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7B7161D0-CF6C-4DBC-8946-B6DB64C9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5233" y="6156001"/>
            <a:ext cx="4748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Fähigkeiten</a:t>
            </a:r>
          </a:p>
        </p:txBody>
      </p:sp>
      <p:pic>
        <p:nvPicPr>
          <p:cNvPr id="14" name="Picture 2" descr="Mittelschule Allersberg">
            <a:extLst>
              <a:ext uri="{FF2B5EF4-FFF2-40B4-BE49-F238E27FC236}">
                <a16:creationId xmlns:a16="http://schemas.microsoft.com/office/drawing/2014/main" id="{69154D15-5F17-4D13-A31F-09CB442C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635" y="1658575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14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3CD7D56-1F76-4117-8C58-53C3F45F2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219" y="1226166"/>
            <a:ext cx="4838700" cy="15890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br>
              <a:rPr lang="de-DE" sz="800">
                <a:solidFill>
                  <a:schemeClr val="hlink"/>
                </a:solidFill>
              </a:rPr>
            </a:br>
            <a:br>
              <a:rPr lang="de-DE" sz="1000">
                <a:solidFill>
                  <a:schemeClr val="hlink"/>
                </a:solidFill>
              </a:rPr>
            </a:br>
            <a:r>
              <a:rPr lang="de-DE" sz="4000">
                <a:solidFill>
                  <a:srgbClr val="CC0000"/>
                </a:solidFill>
              </a:rPr>
              <a:t>„Viele Wege führen zum Ziel.“</a:t>
            </a:r>
            <a:endParaRPr lang="de-DE" sz="4000" dirty="0">
              <a:solidFill>
                <a:srgbClr val="CC0000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0CF3F5-9731-49DE-912F-53E803F8D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694" y="3329052"/>
            <a:ext cx="4848225" cy="20415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40000"/>
              </a:spcBef>
              <a:buFont typeface="Wingdings 3"/>
              <a:buChar char=""/>
              <a:defRPr/>
            </a:pPr>
            <a:endParaRPr lang="de-DE" sz="800">
              <a:solidFill>
                <a:schemeClr val="bg2"/>
              </a:solidFill>
              <a:latin typeface="Comic Sans MS" pitchFamily="66" charset="0"/>
            </a:endParaRPr>
          </a:p>
          <a:p>
            <a:pPr marL="0" indent="0" algn="ctr">
              <a:lnSpc>
                <a:spcPct val="80000"/>
              </a:lnSpc>
              <a:spcBef>
                <a:spcPct val="40000"/>
              </a:spcBef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Wir wünschen Ihnen 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die richtige 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Entscheidung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zum Wohle Ihres Kindes!</a:t>
            </a:r>
          </a:p>
          <a:p>
            <a:pPr marL="0" indent="0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endParaRPr lang="de-DE" sz="300">
              <a:solidFill>
                <a:schemeClr val="accent4"/>
              </a:solidFill>
            </a:endParaRPr>
          </a:p>
          <a:p>
            <a:pPr marL="0" indent="0">
              <a:lnSpc>
                <a:spcPct val="80000"/>
              </a:lnSpc>
              <a:buFont typeface="Wingdings 3"/>
              <a:buChar char=""/>
              <a:defRPr/>
            </a:pPr>
            <a:r>
              <a:rPr lang="de-DE" sz="300">
                <a:solidFill>
                  <a:schemeClr val="accent4"/>
                </a:solidFill>
              </a:rPr>
              <a:t>                        </a:t>
            </a:r>
            <a:endParaRPr lang="de-DE" sz="300" dirty="0">
              <a:solidFill>
                <a:schemeClr val="accent4"/>
              </a:solidFill>
            </a:endParaRPr>
          </a:p>
        </p:txBody>
      </p:sp>
      <p:pic>
        <p:nvPicPr>
          <p:cNvPr id="6146" name="Picture 2" descr="Zum Forello - Viele Wege führen nach Rom und auch nach... | Facebook">
            <a:extLst>
              <a:ext uri="{FF2B5EF4-FFF2-40B4-BE49-F238E27FC236}">
                <a16:creationId xmlns:a16="http://schemas.microsoft.com/office/drawing/2014/main" id="{E7206AEC-81D9-4959-A38B-CCD5EB9AB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582" y="1544022"/>
            <a:ext cx="3853043" cy="2157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Mittelschule Allersberg">
            <a:extLst>
              <a:ext uri="{FF2B5EF4-FFF2-40B4-BE49-F238E27FC236}">
                <a16:creationId xmlns:a16="http://schemas.microsoft.com/office/drawing/2014/main" id="{4986AE4E-8A4B-4AC6-A0A3-C82E9D1F1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8424" y="4587943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781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D754B-568A-47C8-B75D-505AD8C5B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Fragen???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Weitere Beratung?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512ECD-3BEF-4300-9B1A-9C42A381A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889379"/>
            <a:ext cx="8915400" cy="3777622"/>
          </a:xfrm>
        </p:spPr>
        <p:txBody>
          <a:bodyPr/>
          <a:lstStyle/>
          <a:p>
            <a:r>
              <a:rPr lang="de-DE" sz="2400" dirty="0"/>
              <a:t>Herr Funk, Rektor</a:t>
            </a:r>
          </a:p>
          <a:p>
            <a:pPr lvl="1"/>
            <a:r>
              <a:rPr lang="de-DE" sz="2000" dirty="0"/>
              <a:t>Telefonische Terminvereinbarung unter </a:t>
            </a:r>
            <a:r>
              <a:rPr lang="de-DE" sz="2000" b="1" dirty="0"/>
              <a:t>09176/98060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endParaRPr lang="de-DE" dirty="0"/>
          </a:p>
          <a:p>
            <a:r>
              <a:rPr lang="de-DE" sz="2400" dirty="0"/>
              <a:t>Herr Werner, Beratungslehrer</a:t>
            </a:r>
          </a:p>
          <a:p>
            <a:pPr lvl="1"/>
            <a:r>
              <a:rPr lang="de-DE" sz="2000" dirty="0"/>
              <a:t>Terminvereinbarung per E-Mail: </a:t>
            </a:r>
            <a:r>
              <a:rPr lang="de-DE" sz="2000" b="1" dirty="0"/>
              <a:t>schulberatung_werner@schulamt-rh-sc.de</a:t>
            </a:r>
          </a:p>
        </p:txBody>
      </p:sp>
      <p:pic>
        <p:nvPicPr>
          <p:cNvPr id="1028" name="Picture 4" descr="Staatliche Schulberatung in Bayern">
            <a:extLst>
              <a:ext uri="{FF2B5EF4-FFF2-40B4-BE49-F238E27FC236}">
                <a16:creationId xmlns:a16="http://schemas.microsoft.com/office/drawing/2014/main" id="{5C85CF4C-B3F1-4506-B331-5E010B116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813" y="4459372"/>
            <a:ext cx="2539799" cy="144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586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0615E-65B2-4790-9F00-02E9B1A71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erwartet Sie heute Abend?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B48A53-6358-48DC-AEF0-8868C8FD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600" dirty="0"/>
          </a:p>
          <a:p>
            <a:r>
              <a:rPr lang="de-DE" sz="2600" dirty="0"/>
              <a:t>Verschiedene Wege zum Mittleren Schulabschluss</a:t>
            </a:r>
          </a:p>
          <a:p>
            <a:r>
              <a:rPr lang="de-DE" sz="2600" dirty="0"/>
              <a:t>Möglichkeiten der Mittelschule (Allersberg)</a:t>
            </a:r>
          </a:p>
          <a:p>
            <a:r>
              <a:rPr lang="de-DE" sz="2600" dirty="0"/>
              <a:t>Entscheidungshilfen</a:t>
            </a:r>
          </a:p>
          <a:p>
            <a:r>
              <a:rPr lang="de-DE" sz="2600" dirty="0"/>
              <a:t>Termine</a:t>
            </a:r>
          </a:p>
          <a:p>
            <a:r>
              <a:rPr lang="de-DE" sz="2600" dirty="0"/>
              <a:t>Raum für Ihre Fragen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BF1D616D-FF72-4178-ABE5-28B37369A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52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82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C899E5-626D-4C1C-A86F-1CF8AB45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rgbClr val="FEFFFF"/>
                </a:solidFill>
              </a:rPr>
              <a:t>Das </a:t>
            </a:r>
            <a:r>
              <a:rPr lang="en-US" sz="4000" dirty="0" err="1">
                <a:solidFill>
                  <a:srgbClr val="FEFFFF"/>
                </a:solidFill>
              </a:rPr>
              <a:t>bayerische</a:t>
            </a:r>
            <a:r>
              <a:rPr lang="en-US" sz="4000" dirty="0">
                <a:solidFill>
                  <a:srgbClr val="FEFFFF"/>
                </a:solidFill>
              </a:rPr>
              <a:t> </a:t>
            </a:r>
            <a:r>
              <a:rPr lang="en-US" sz="4000" dirty="0" err="1">
                <a:solidFill>
                  <a:srgbClr val="FEFFFF"/>
                </a:solidFill>
              </a:rPr>
              <a:t>Schulsystem</a:t>
            </a:r>
            <a:endParaRPr lang="en-US" sz="4000" dirty="0">
              <a:solidFill>
                <a:srgbClr val="FEFFFF"/>
              </a:solidFill>
            </a:endParaRPr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Grafik 1">
            <a:extLst>
              <a:ext uri="{FF2B5EF4-FFF2-40B4-BE49-F238E27FC236}">
                <a16:creationId xmlns:a16="http://schemas.microsoft.com/office/drawing/2014/main" id="{6CFEC933-F241-45FF-9A7F-9D28860A5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7993" y="1246956"/>
            <a:ext cx="6448749" cy="499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" descr="Mittelschule Allersberg">
            <a:extLst>
              <a:ext uri="{FF2B5EF4-FFF2-40B4-BE49-F238E27FC236}">
                <a16:creationId xmlns:a16="http://schemas.microsoft.com/office/drawing/2014/main" id="{83FCA238-704F-4C10-B9CF-D0FB816F5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8738" y="280487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39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3EAA4-28FC-4513-935F-858FDB6E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Übertritt in die Realschule</a:t>
            </a:r>
            <a:br>
              <a:rPr lang="de-DE" dirty="0"/>
            </a:br>
            <a:r>
              <a:rPr lang="de-DE" sz="2600" dirty="0"/>
              <a:t>von der 5. Klasse MS</a:t>
            </a:r>
            <a:endParaRPr lang="de-DE" dirty="0"/>
          </a:p>
        </p:txBody>
      </p:sp>
      <p:graphicFrame>
        <p:nvGraphicFramePr>
          <p:cNvPr id="4" name="Group 107">
            <a:extLst>
              <a:ext uri="{FF2B5EF4-FFF2-40B4-BE49-F238E27FC236}">
                <a16:creationId xmlns:a16="http://schemas.microsoft.com/office/drawing/2014/main" id="{D0BB3568-E4DE-4A00-92D5-1935D42D04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789651"/>
              </p:ext>
            </p:extLst>
          </p:nvPr>
        </p:nvGraphicFramePr>
        <p:xfrm>
          <a:off x="1991518" y="2267825"/>
          <a:ext cx="8208963" cy="3717964"/>
        </p:xfrm>
        <a:graphic>
          <a:graphicData uri="http://schemas.openxmlformats.org/drawingml/2006/table">
            <a:tbl>
              <a:tblPr/>
              <a:tblGrid>
                <a:gridCol w="151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06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Jahreszeugnis D,M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2,5 uneingeschränkter Übertritt;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2,5 in Ausnahmen Härtefallregelung (über Lehrerkonferenz)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  <a:r>
                        <a:rPr kumimoji="0" lang="de-DE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Klasse</a:t>
                      </a:r>
                      <a:r>
                        <a:rPr kumimoji="0" lang="de-DE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Jahreszeugnis D,M,E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2,0 Übertritt möglich nach Beratungsgespräch der Eltern;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2,0 Übertritt nach bestandener 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Aufnahmeprüfung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mit Probezeit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2" descr="Mittelschule Allersberg">
            <a:extLst>
              <a:ext uri="{FF2B5EF4-FFF2-40B4-BE49-F238E27FC236}">
                <a16:creationId xmlns:a16="http://schemas.microsoft.com/office/drawing/2014/main" id="{3EAAF553-4DCC-4775-A4B1-786608ED9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19576" y="1778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9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52574-939B-496C-81CC-A89DD0E3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Realschüler mitbringen</a:t>
            </a:r>
          </a:p>
        </p:txBody>
      </p:sp>
      <p:pic>
        <p:nvPicPr>
          <p:cNvPr id="1026" name="Picture 2" descr="Fleißige Schüler Stock Vektor Art und mehr Bilder von Bildung - iStock">
            <a:extLst>
              <a:ext uri="{FF2B5EF4-FFF2-40B4-BE49-F238E27FC236}">
                <a16:creationId xmlns:a16="http://schemas.microsoft.com/office/drawing/2014/main" id="{7E2E85AB-BE47-41E9-9174-B9558D992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812" y="1553645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hüler Clipart - Bilder für Schule">
            <a:extLst>
              <a:ext uri="{FF2B5EF4-FFF2-40B4-BE49-F238E27FC236}">
                <a16:creationId xmlns:a16="http://schemas.microsoft.com/office/drawing/2014/main" id="{C2E9DAC9-8ACF-4E5F-AD07-328AFAF32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450" y="1629845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Junge Schreibt Kunst Karikatur Vogelbeobachtung Linie. Der Schüler Lernt.  Ausgezeichnete Fleißiger Junge. Writer Dichter Lizenzfrei Nutzbare  Vektorgrafiken, Clip Arts, Illustrationen. Image 57639603.">
            <a:extLst>
              <a:ext uri="{FF2B5EF4-FFF2-40B4-BE49-F238E27FC236}">
                <a16:creationId xmlns:a16="http://schemas.microsoft.com/office/drawing/2014/main" id="{F401CD04-8871-41F8-995B-6E1D3C38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713" y="179176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Ordentlicher Schüler stockbild. Bild von hochschule, ansicht - 46517459">
            <a:extLst>
              <a:ext uri="{FF2B5EF4-FFF2-40B4-BE49-F238E27FC236}">
                <a16:creationId xmlns:a16="http://schemas.microsoft.com/office/drawing/2014/main" id="{F5887D69-0E8A-4BB6-96B2-2BBB011CC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329" y="4423212"/>
            <a:ext cx="2930791" cy="212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rustrationstoleranz bei Kindern: Entwicklung und wie Sie sie steigern">
            <a:extLst>
              <a:ext uri="{FF2B5EF4-FFF2-40B4-BE49-F238E27FC236}">
                <a16:creationId xmlns:a16="http://schemas.microsoft.com/office/drawing/2014/main" id="{A30502FA-7712-4B4D-BCB1-EE2720600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4" y="4579486"/>
            <a:ext cx="3615666" cy="180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91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1B7D2-6D98-4F62-BE0E-C60F866B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Realschüler mitbringen: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B95A1F-4DC2-442E-849B-856C1F5BD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41714"/>
            <a:ext cx="8915400" cy="3777622"/>
          </a:xfrm>
        </p:spPr>
        <p:txBody>
          <a:bodyPr>
            <a:noAutofit/>
          </a:bodyPr>
          <a:lstStyle/>
          <a:p>
            <a:r>
              <a:rPr lang="de-DE" sz="2200" dirty="0"/>
              <a:t>Erreichen der entsprechenden Übertrittsnoten ohne großen Aufwand</a:t>
            </a:r>
          </a:p>
          <a:p>
            <a:r>
              <a:rPr lang="de-DE" sz="2200" dirty="0"/>
              <a:t>Selbstständigkeit und Fleiß</a:t>
            </a:r>
          </a:p>
          <a:p>
            <a:r>
              <a:rPr lang="de-DE" sz="2200" dirty="0"/>
              <a:t>Konzentrierte, ausdauernde, zügige und ordentliche Arbeitsweise</a:t>
            </a:r>
          </a:p>
          <a:p>
            <a:r>
              <a:rPr lang="de-DE" sz="2200" dirty="0"/>
              <a:t>Lernmotivation</a:t>
            </a:r>
          </a:p>
          <a:p>
            <a:r>
              <a:rPr lang="de-DE" sz="2200" dirty="0"/>
              <a:t>Wissbegierde</a:t>
            </a:r>
          </a:p>
          <a:p>
            <a:r>
              <a:rPr lang="de-DE" sz="2200" dirty="0"/>
              <a:t>Frustrationstoleranz</a:t>
            </a:r>
          </a:p>
          <a:p>
            <a:r>
              <a:rPr lang="de-DE" sz="2200" dirty="0"/>
              <a:t>Selbstbewusstsein</a:t>
            </a:r>
          </a:p>
          <a:p>
            <a:r>
              <a:rPr lang="de-DE" sz="2200" dirty="0"/>
              <a:t>KEIN </a:t>
            </a:r>
            <a:r>
              <a:rPr lang="de-DE" sz="2200" dirty="0" err="1"/>
              <a:t>Klassleiterprinzip</a:t>
            </a:r>
            <a:r>
              <a:rPr lang="de-DE" sz="2200" dirty="0"/>
              <a:t>!!!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672E2C17-BEFA-499E-B409-644A8AFAF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480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27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38EC4-5A66-4005-8BD7-D4C2C12FE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Wirtschaftsschule als Alternative zur Realschule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D669DB-B716-41DE-AE6B-9CB138A0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900" b="1" dirty="0">
                <a:solidFill>
                  <a:schemeClr val="tx1"/>
                </a:solidFill>
              </a:rPr>
              <a:t>Die Wirtschaftsschule …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vermittelt </a:t>
            </a:r>
            <a:r>
              <a:rPr lang="de-DE" altLang="de-DE" sz="2900" b="1" dirty="0">
                <a:solidFill>
                  <a:schemeClr val="tx1"/>
                </a:solidFill>
              </a:rPr>
              <a:t>Allgemeinbildung</a:t>
            </a:r>
            <a:r>
              <a:rPr lang="de-DE" altLang="de-DE" sz="2900" dirty="0">
                <a:solidFill>
                  <a:schemeClr val="tx1"/>
                </a:solidFill>
              </a:rPr>
              <a:t> und eine </a:t>
            </a:r>
            <a:r>
              <a:rPr lang="de-DE" altLang="de-DE" sz="2900" b="1" dirty="0">
                <a:solidFill>
                  <a:schemeClr val="tx1"/>
                </a:solidFill>
              </a:rPr>
              <a:t>vertiefte kaufmännische Grundbildung</a:t>
            </a:r>
          </a:p>
          <a:p>
            <a:pPr eaLnBrk="1" hangingPunct="1"/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führt in 5, 4, 3 oder 2 Jahren zu einem mittleren Schulabschluss in jeweils neu gebildeten Klassen</a:t>
            </a:r>
          </a:p>
          <a:p>
            <a:pPr eaLnBrk="1" hangingPunct="1"/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bereitet mit berufsspezifischen Maßnahmen auf das Arbeitsleben vor</a:t>
            </a:r>
            <a:br>
              <a:rPr lang="de-DE" altLang="de-DE" sz="2900" dirty="0">
                <a:solidFill>
                  <a:schemeClr val="tx1"/>
                </a:solidFill>
              </a:rPr>
            </a:br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schafft die Grundlagen für den Übergang an weiterführende Schulen (FOS/</a:t>
            </a:r>
            <a:r>
              <a:rPr lang="de-DE" altLang="de-DE" sz="2900" dirty="0" err="1">
                <a:solidFill>
                  <a:schemeClr val="tx1"/>
                </a:solidFill>
              </a:rPr>
              <a:t>Gym</a:t>
            </a:r>
            <a:r>
              <a:rPr lang="de-DE" altLang="de-DE" sz="2900" dirty="0">
                <a:solidFill>
                  <a:schemeClr val="tx1"/>
                </a:solidFill>
              </a:rPr>
              <a:t>.)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787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B7C5D-2B8C-4E56-A2CF-5799552E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0D9EC804-8055-43CA-A0A2-5E2DD9170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7" y="3699426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endParaRPr lang="de-DE" altLang="de-DE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2AC64171-4207-4DE6-9912-1C0A46517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378626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de-DE" altLang="de-DE" dirty="0">
                <a:solidFill>
                  <a:schemeClr val="tx1"/>
                </a:solidFill>
              </a:rPr>
              <a:t>Anmeldung 5. Klasse Realschule: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CA749807-6B1E-4193-952A-56C69F8EB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962" y="4385226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dirty="0">
                <a:solidFill>
                  <a:schemeClr val="tx1"/>
                </a:solidFill>
              </a:rPr>
              <a:t>Probeunterricht Realschule: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4F12605-2F2E-4031-9295-1B7238646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7" y="5142463"/>
            <a:ext cx="4413250" cy="685800"/>
          </a:xfrm>
          <a:prstGeom prst="rect">
            <a:avLst/>
          </a:prstGeom>
          <a:solidFill>
            <a:srgbClr val="FFCC6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>
                <a:solidFill>
                  <a:srgbClr val="FF0000"/>
                </a:solidFill>
              </a:rPr>
              <a:t>17. – 19. Mai 2022</a:t>
            </a:r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D5F010F-F005-42B4-BD4A-3F7529CC2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212" y="3186663"/>
            <a:ext cx="2667000" cy="685800"/>
          </a:xfrm>
          <a:prstGeom prst="rect">
            <a:avLst/>
          </a:prstGeom>
          <a:solidFill>
            <a:srgbClr val="FFCC6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>
                <a:solidFill>
                  <a:srgbClr val="FF0000"/>
                </a:solidFill>
              </a:rPr>
              <a:t>09. – 13. Mai 2022</a:t>
            </a:r>
          </a:p>
        </p:txBody>
      </p:sp>
      <p:pic>
        <p:nvPicPr>
          <p:cNvPr id="9" name="Picture 2" descr="Mittelschule Allersberg">
            <a:extLst>
              <a:ext uri="{FF2B5EF4-FFF2-40B4-BE49-F238E27FC236}">
                <a16:creationId xmlns:a16="http://schemas.microsoft.com/office/drawing/2014/main" id="{5C8D0597-CCD9-4765-8E07-96BD53A6D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8762" y="366987"/>
            <a:ext cx="2166128" cy="182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19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nimBg="1" autoUpdateAnimBg="0"/>
      <p:bldP spid="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6A67AE-E92E-4BE7-B894-456CF1160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Möglichkeiten der Mittelschule für den Mittleren Schulabschluss</a:t>
            </a:r>
          </a:p>
        </p:txBody>
      </p:sp>
      <p:pic>
        <p:nvPicPr>
          <p:cNvPr id="4" name="Grafik 1">
            <a:extLst>
              <a:ext uri="{FF2B5EF4-FFF2-40B4-BE49-F238E27FC236}">
                <a16:creationId xmlns:a16="http://schemas.microsoft.com/office/drawing/2014/main" id="{337A37AD-8A02-4C99-88E7-335EC5914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3" y="2019299"/>
            <a:ext cx="7472362" cy="45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387624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686</Words>
  <Application>Microsoft Office PowerPoint</Application>
  <PresentationFormat>Breitbild</PresentationFormat>
  <Paragraphs>140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7" baseType="lpstr">
      <vt:lpstr>Arial</vt:lpstr>
      <vt:lpstr>Century Gothic</vt:lpstr>
      <vt:lpstr>Comic Sans MS</vt:lpstr>
      <vt:lpstr>Symbol</vt:lpstr>
      <vt:lpstr>Times New Roman</vt:lpstr>
      <vt:lpstr>Wingdings</vt:lpstr>
      <vt:lpstr>Wingdings 3</vt:lpstr>
      <vt:lpstr>Fetzen</vt:lpstr>
      <vt:lpstr>Informationsabend  MS Allersberg</vt:lpstr>
      <vt:lpstr>Was erwartet Sie heute Abend?</vt:lpstr>
      <vt:lpstr>Das bayerische Schulsystem</vt:lpstr>
      <vt:lpstr>Übertritt in die Realschule von der 5. Klasse MS</vt:lpstr>
      <vt:lpstr>Das sollte ein Realschüler mitbringen</vt:lpstr>
      <vt:lpstr>Das sollte ein Realschüler mitbringen:</vt:lpstr>
      <vt:lpstr>Wirtschaftsschule als Alternative zur Realschule</vt:lpstr>
      <vt:lpstr>Termine</vt:lpstr>
      <vt:lpstr>Möglichkeiten der Mittelschule für den Mittleren Schulabschluss</vt:lpstr>
      <vt:lpstr>Möglichkeiten Mittlerer Schulabschluss</vt:lpstr>
      <vt:lpstr>Übertrittsbedingungen M-Zweig</vt:lpstr>
      <vt:lpstr>Das sollte ein M-Schüler mitbringen:</vt:lpstr>
      <vt:lpstr>V-Klasse (9plus2) Vorteile</vt:lpstr>
      <vt:lpstr>V-Klasse Für wen?</vt:lpstr>
      <vt:lpstr>V-Klasse Voraussetzungen</vt:lpstr>
      <vt:lpstr>Anmeldung</vt:lpstr>
      <vt:lpstr>Der richtige Weg für mein Kind:</vt:lpstr>
      <vt:lpstr>PowerPoint-Präsentation</vt:lpstr>
      <vt:lpstr>Fragen???   Weitere Beratung?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Informationsabend  MS Allersberg</dc:title>
  <dc:creator>Andreas Werner</dc:creator>
  <cp:lastModifiedBy>Andreas Werner</cp:lastModifiedBy>
  <cp:revision>10</cp:revision>
  <dcterms:created xsi:type="dcterms:W3CDTF">2022-03-30T12:45:22Z</dcterms:created>
  <dcterms:modified xsi:type="dcterms:W3CDTF">2022-04-05T14:57:59Z</dcterms:modified>
</cp:coreProperties>
</file>