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5"/>
  </p:notesMasterIdLst>
  <p:sldIdLst>
    <p:sldId id="256" r:id="rId2"/>
    <p:sldId id="288" r:id="rId3"/>
    <p:sldId id="283" r:id="rId4"/>
    <p:sldId id="287" r:id="rId5"/>
    <p:sldId id="285" r:id="rId6"/>
    <p:sldId id="292" r:id="rId7"/>
    <p:sldId id="274" r:id="rId8"/>
    <p:sldId id="275" r:id="rId9"/>
    <p:sldId id="276" r:id="rId10"/>
    <p:sldId id="289" r:id="rId11"/>
    <p:sldId id="277" r:id="rId12"/>
    <p:sldId id="264" r:id="rId13"/>
    <p:sldId id="280" r:id="rId14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B3E336-E031-413F-9715-D0092D08554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4278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BB76D819-283D-4ED6-8845-FC598AF7C4D9}" type="slidenum">
              <a:rPr lang="de-DE" altLang="de-DE" smtClean="0"/>
              <a:pPr>
                <a:spcBef>
                  <a:spcPct val="0"/>
                </a:spcBef>
              </a:pPr>
              <a:t>1</a:t>
            </a:fld>
            <a:endParaRPr lang="de-DE" altLang="de-DE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AEC706D2-B19F-42EB-BA3F-12F3A9BF94E0}" type="slidenum">
              <a:rPr lang="de-DE" altLang="de-DE" smtClean="0"/>
              <a:pPr>
                <a:spcBef>
                  <a:spcPct val="0"/>
                </a:spcBef>
              </a:pPr>
              <a:t>11</a:t>
            </a:fld>
            <a:endParaRPr lang="de-DE" altLang="de-DE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46DE7F29-3367-4F2D-A890-67B6775C3945}" type="slidenum">
              <a:rPr lang="de-DE" altLang="de-DE" smtClean="0"/>
              <a:pPr>
                <a:spcBef>
                  <a:spcPct val="0"/>
                </a:spcBef>
              </a:pPr>
              <a:t>12</a:t>
            </a:fld>
            <a:endParaRPr lang="de-DE" altLang="de-D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E8089810-C792-43FF-A7D0-0C3D0E4305FC}" type="slidenum">
              <a:rPr lang="de-DE" altLang="de-DE" smtClean="0"/>
              <a:pPr>
                <a:spcBef>
                  <a:spcPct val="0"/>
                </a:spcBef>
              </a:pPr>
              <a:t>13</a:t>
            </a:fld>
            <a:endParaRPr lang="de-DE" altLang="de-D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2FD3E3C3-65FF-4175-98D1-78E867256348}" type="slidenum">
              <a:rPr lang="de-DE" altLang="de-DE" smtClean="0"/>
              <a:pPr>
                <a:spcBef>
                  <a:spcPct val="0"/>
                </a:spcBef>
              </a:pPr>
              <a:t>2</a:t>
            </a:fld>
            <a:endParaRPr lang="de-DE" altLang="de-DE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3CB53888-F7BB-4AA7-A1CC-8EC7B766ACAB}" type="slidenum">
              <a:rPr lang="de-DE" altLang="de-DE" smtClean="0"/>
              <a:pPr>
                <a:spcBef>
                  <a:spcPct val="0"/>
                </a:spcBef>
              </a:pPr>
              <a:t>3</a:t>
            </a:fld>
            <a:endParaRPr lang="de-DE" alt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FD562148-3BC3-455E-AF92-3E62D89013EA}" type="slidenum">
              <a:rPr lang="de-DE" altLang="de-DE" smtClean="0"/>
              <a:pPr>
                <a:spcBef>
                  <a:spcPct val="0"/>
                </a:spcBef>
              </a:pPr>
              <a:t>5</a:t>
            </a:fld>
            <a:endParaRPr lang="de-DE" altLang="de-DE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FD562148-3BC3-455E-AF92-3E62D89013EA}" type="slidenum">
              <a:rPr lang="de-DE" altLang="de-DE" smtClean="0"/>
              <a:pPr>
                <a:spcBef>
                  <a:spcPct val="0"/>
                </a:spcBef>
              </a:pPr>
              <a:t>6</a:t>
            </a:fld>
            <a:endParaRPr lang="de-DE" altLang="de-DE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215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2DBA94BA-B283-4DF0-8641-3B6CF46C7D75}" type="slidenum">
              <a:rPr lang="de-DE" altLang="de-DE" smtClean="0"/>
              <a:pPr>
                <a:spcBef>
                  <a:spcPct val="0"/>
                </a:spcBef>
              </a:pPr>
              <a:t>7</a:t>
            </a:fld>
            <a:endParaRPr lang="de-DE" altLang="de-DE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877670C0-A50E-4003-AED2-24AB5A3ECD80}" type="slidenum">
              <a:rPr lang="de-DE" altLang="de-DE" smtClean="0"/>
              <a:pPr>
                <a:spcBef>
                  <a:spcPct val="0"/>
                </a:spcBef>
              </a:pPr>
              <a:t>8</a:t>
            </a:fld>
            <a:endParaRPr lang="de-DE" altLang="de-DE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AA1B375A-2CFD-4F15-A38A-7716009C15E0}" type="slidenum">
              <a:rPr lang="de-DE" altLang="de-DE" smtClean="0"/>
              <a:pPr>
                <a:spcBef>
                  <a:spcPct val="0"/>
                </a:spcBef>
              </a:pPr>
              <a:t>9</a:t>
            </a:fld>
            <a:endParaRPr lang="de-DE" altLang="de-D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1C04FEA0-6646-4138-8242-0D4D7A406108}" type="slidenum">
              <a:rPr lang="de-DE" altLang="de-DE" smtClean="0"/>
              <a:pPr>
                <a:spcBef>
                  <a:spcPct val="0"/>
                </a:spcBef>
              </a:pPr>
              <a:t>10</a:t>
            </a:fld>
            <a:endParaRPr lang="de-DE" altLang="de-DE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ED950-0C52-46CB-BA95-87F62C54D71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720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24DCE-7162-4111-84C6-B2D2AF52D28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704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94E43-943A-4E19-BA16-2AC05B092BD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815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6F426-5CA9-4B7B-B38B-3D494E26604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6618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219B1-0F2A-4247-96B3-40F4037BFCF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800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A0956-E91D-4CF2-A54B-B8C935651A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7122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999FA-E2B1-4C70-B20D-6B9886DE755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755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C0641-C79E-4CFD-9C1A-3DCC0B10313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9117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77C5E-8C52-43DE-8AF2-DBB10BFAE81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8086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CFC32-9EFD-4746-9FE6-BDB7DB6FFDB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001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5C271-F812-4188-AD21-C6E3AE34F1F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2112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D8705-7907-42DF-B99F-68A53479BB6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889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4B595CF-F6A7-4647-BC65-A893DF314CC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2" r:id="rId2"/>
    <p:sldLayoutId id="2147483841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42" r:id="rId9"/>
    <p:sldLayoutId id="2147483838" r:id="rId10"/>
    <p:sldLayoutId id="2147483839" r:id="rId11"/>
    <p:sldLayoutId id="2147483843" r:id="rId12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dirty="0"/>
              <a:t>Herzlich Willkommen </a:t>
            </a: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1752600" y="2362200"/>
            <a:ext cx="5562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3200" dirty="0">
                <a:solidFill>
                  <a:schemeClr val="tx1"/>
                </a:solidFill>
                <a:latin typeface="Times New Roman" charset="0"/>
              </a:rPr>
              <a:t>zum QA-Infonachmittag für externe Bewerber</a:t>
            </a:r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1447800" y="5181600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2400" dirty="0">
                <a:solidFill>
                  <a:schemeClr val="tx1"/>
                </a:solidFill>
                <a:latin typeface="Times New Roman" charset="0"/>
              </a:rPr>
              <a:t>an der Mittelschule Allersberg</a:t>
            </a:r>
          </a:p>
        </p:txBody>
      </p:sp>
      <p:pic>
        <p:nvPicPr>
          <p:cNvPr id="6149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549275"/>
            <a:ext cx="1004888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1066800" y="2209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838200" y="21336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1371600" y="2514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1219200" y="22860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838200" y="2438400"/>
            <a:ext cx="76200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de-DE" altLang="de-DE" sz="2400" dirty="0">
                <a:solidFill>
                  <a:schemeClr val="tx1"/>
                </a:solidFill>
                <a:latin typeface="Times New Roman" charset="0"/>
              </a:rPr>
              <a:t>Material: 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de-DE" altLang="de-DE" sz="2000" dirty="0">
                <a:solidFill>
                  <a:schemeClr val="tx1"/>
                </a:solidFill>
                <a:latin typeface="Times New Roman" charset="0"/>
              </a:rPr>
              <a:t>Deutsch/Mathe/Englisch: z.B. Pauker, Stark, Westermann, etc.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de-DE" altLang="de-DE" sz="2000" dirty="0">
                <a:solidFill>
                  <a:schemeClr val="tx1"/>
                </a:solidFill>
                <a:latin typeface="Times New Roman" charset="0"/>
              </a:rPr>
              <a:t>GPG: Infos Herr </a:t>
            </a:r>
            <a:r>
              <a:rPr lang="de-DE" altLang="de-DE" sz="2000" dirty="0" err="1">
                <a:solidFill>
                  <a:schemeClr val="tx1"/>
                </a:solidFill>
                <a:latin typeface="Times New Roman" charset="0"/>
              </a:rPr>
              <a:t>Ferg</a:t>
            </a:r>
            <a:endParaRPr lang="de-DE" altLang="de-DE" sz="2000" dirty="0">
              <a:solidFill>
                <a:schemeClr val="tx1"/>
              </a:solidFill>
              <a:latin typeface="Times New Roman" charset="0"/>
            </a:endParaRPr>
          </a:p>
          <a:p>
            <a:pPr marL="342900" indent="-342900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de-DE" altLang="de-DE" sz="2000" dirty="0">
                <a:solidFill>
                  <a:schemeClr val="tx1"/>
                </a:solidFill>
                <a:latin typeface="Times New Roman" charset="0"/>
              </a:rPr>
              <a:t>NT: Infos Herr </a:t>
            </a:r>
            <a:r>
              <a:rPr lang="de-DE" altLang="de-DE" sz="2000" dirty="0" err="1">
                <a:solidFill>
                  <a:schemeClr val="tx1"/>
                </a:solidFill>
                <a:latin typeface="Times New Roman" charset="0"/>
              </a:rPr>
              <a:t>Ferg</a:t>
            </a:r>
            <a:endParaRPr lang="de-DE" altLang="de-DE" sz="2000" dirty="0">
              <a:solidFill>
                <a:schemeClr val="tx1"/>
              </a:solidFill>
              <a:latin typeface="Times New Roman" charset="0"/>
            </a:endParaRPr>
          </a:p>
          <a:p>
            <a:pPr marL="342900" indent="-342900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de-DE" altLang="de-DE" sz="2000" dirty="0">
                <a:solidFill>
                  <a:schemeClr val="tx1"/>
                </a:solidFill>
                <a:latin typeface="Times New Roman" charset="0"/>
              </a:rPr>
              <a:t>Englisch mündlich: Infos Frau Langenbuch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de-DE" altLang="de-DE" sz="2000" dirty="0">
                <a:solidFill>
                  <a:schemeClr val="tx1"/>
                </a:solidFill>
                <a:latin typeface="Times New Roman" charset="0"/>
              </a:rPr>
              <a:t>Religion (Ethik): Skript Frau Schmitt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de-DE" altLang="de-DE" sz="2000" dirty="0">
                <a:solidFill>
                  <a:schemeClr val="tx1"/>
                </a:solidFill>
                <a:latin typeface="Times New Roman" charset="0"/>
              </a:rPr>
              <a:t>Sport: Infos Herr Funk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735138"/>
            <a:ext cx="6400800" cy="685800"/>
          </a:xfrm>
        </p:spPr>
        <p:txBody>
          <a:bodyPr/>
          <a:lstStyle/>
          <a:p>
            <a:pPr eaLnBrk="1" hangingPunct="1"/>
            <a:r>
              <a:rPr lang="de-DE" altLang="de-DE"/>
              <a:t>Zeiten</a:t>
            </a:r>
          </a:p>
          <a:p>
            <a:pPr eaLnBrk="1" hangingPunct="1"/>
            <a:endParaRPr lang="de-DE" altLang="de-DE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66800" y="2209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143000" y="2438400"/>
            <a:ext cx="6781800" cy="35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00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447800" y="2209800"/>
            <a:ext cx="59436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2400">
                <a:solidFill>
                  <a:schemeClr val="tx1"/>
                </a:solidFill>
                <a:latin typeface="Times New Roman" charset="0"/>
              </a:rPr>
              <a:t>Anwesenheit bei den schriftlichen Prüfungen </a:t>
            </a:r>
            <a:r>
              <a:rPr lang="de-DE" altLang="de-DE" sz="2400" b="1">
                <a:solidFill>
                  <a:schemeClr val="tx1"/>
                </a:solidFill>
                <a:latin typeface="Times New Roman" charset="0"/>
              </a:rPr>
              <a:t>8:00 Uhr!!!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2400">
                <a:solidFill>
                  <a:schemeClr val="tx1"/>
                </a:solidFill>
                <a:latin typeface="Times New Roman" charset="0"/>
              </a:rPr>
              <a:t>Beginn der Prüfung 8.30 Uhr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2400">
                <a:solidFill>
                  <a:schemeClr val="tx1"/>
                </a:solidFill>
                <a:latin typeface="Times New Roman" charset="0"/>
              </a:rPr>
              <a:t>Bei mündlichen Prüfungen mindestens 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2400" b="1">
                <a:solidFill>
                  <a:schemeClr val="tx1"/>
                </a:solidFill>
                <a:latin typeface="Times New Roman" charset="0"/>
              </a:rPr>
              <a:t>30 Min.</a:t>
            </a:r>
            <a:r>
              <a:rPr lang="de-DE" altLang="de-DE" sz="2400">
                <a:solidFill>
                  <a:schemeClr val="tx1"/>
                </a:solidFill>
                <a:latin typeface="Times New Roman" charset="0"/>
              </a:rPr>
              <a:t> vorher!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79600"/>
            <a:ext cx="6400800" cy="685800"/>
          </a:xfrm>
        </p:spPr>
        <p:txBody>
          <a:bodyPr/>
          <a:lstStyle/>
          <a:p>
            <a:pPr eaLnBrk="1" hangingPunct="1"/>
            <a:r>
              <a:rPr lang="de-DE" altLang="de-DE" b="1"/>
              <a:t>Krankmeldung</a:t>
            </a:r>
          </a:p>
          <a:p>
            <a:pPr eaLnBrk="1" hangingPunct="1"/>
            <a:endParaRPr lang="de-DE" altLang="de-DE" b="1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1143000" y="2438400"/>
            <a:ext cx="6781800" cy="35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de-DE" altLang="de-DE" sz="3600">
                <a:solidFill>
                  <a:schemeClr val="tx2"/>
                </a:solidFill>
                <a:latin typeface="Times New Roman" charset="0"/>
              </a:rPr>
              <a:t> am Tag der Prüfung </a:t>
            </a:r>
            <a:r>
              <a:rPr lang="de-DE" altLang="de-DE" sz="3600" u="sng">
                <a:solidFill>
                  <a:schemeClr val="tx2"/>
                </a:solidFill>
                <a:latin typeface="Times New Roman" charset="0"/>
              </a:rPr>
              <a:t>vor</a:t>
            </a:r>
            <a:r>
              <a:rPr lang="de-DE" altLang="de-DE" sz="3600">
                <a:solidFill>
                  <a:schemeClr val="tx2"/>
                </a:solidFill>
                <a:latin typeface="Times New Roman" charset="0"/>
              </a:rPr>
              <a:t> 08:00 Uhr im Sekretariat anrufen</a:t>
            </a:r>
            <a:br>
              <a:rPr lang="de-DE" altLang="de-DE" sz="3600">
                <a:solidFill>
                  <a:schemeClr val="tx2"/>
                </a:solidFill>
                <a:latin typeface="Times New Roman" charset="0"/>
              </a:rPr>
            </a:br>
            <a:r>
              <a:rPr lang="de-DE" altLang="de-DE" sz="3600">
                <a:solidFill>
                  <a:schemeClr val="tx2"/>
                </a:solidFill>
                <a:latin typeface="Times New Roman" charset="0"/>
              </a:rPr>
              <a:t>09176 98060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3600" b="1">
                <a:solidFill>
                  <a:srgbClr val="FF0000"/>
                </a:solidFill>
                <a:latin typeface="Times New Roman" charset="0"/>
              </a:rPr>
              <a:t>+</a:t>
            </a:r>
            <a:r>
              <a:rPr lang="de-DE" altLang="de-DE" sz="3600" b="1">
                <a:solidFill>
                  <a:schemeClr val="tx2"/>
                </a:solidFill>
                <a:latin typeface="Times New Roman" charset="0"/>
              </a:rPr>
              <a:t> </a:t>
            </a:r>
            <a:r>
              <a:rPr lang="de-DE" altLang="de-DE" sz="3600">
                <a:solidFill>
                  <a:schemeClr val="tx2"/>
                </a:solidFill>
                <a:latin typeface="Times New Roman" charset="0"/>
              </a:rPr>
              <a:t>zusätzlich ärztliches Attest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3600" u="sng">
                <a:solidFill>
                  <a:srgbClr val="FF0000"/>
                </a:solidFill>
                <a:latin typeface="Times New Roman" charset="0"/>
              </a:rPr>
              <a:t>bis 12:00 Uhr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066800" y="2209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38200" y="21336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371600" y="2514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219200" y="22860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38200" y="24384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914400" y="23622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219200" y="24384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371600" y="2338388"/>
            <a:ext cx="6553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2800">
                <a:solidFill>
                  <a:schemeClr val="tx1"/>
                </a:solidFill>
                <a:latin typeface="Batang" pitchFamily="18" charset="-127"/>
              </a:rPr>
              <a:t>Wir wünschen allen Schülern eine gute Vorbereitung und viel Glück!!!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484313"/>
            <a:ext cx="6400800" cy="685800"/>
          </a:xfrm>
        </p:spPr>
        <p:txBody>
          <a:bodyPr/>
          <a:lstStyle/>
          <a:p>
            <a:pPr eaLnBrk="1" hangingPunct="1"/>
            <a:r>
              <a:rPr lang="de-DE" altLang="de-DE" dirty="0"/>
              <a:t>Termine</a:t>
            </a:r>
          </a:p>
          <a:p>
            <a:pPr eaLnBrk="1" hangingPunct="1"/>
            <a:endParaRPr lang="de-DE" altLang="de-DE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95400" y="2411079"/>
            <a:ext cx="6858000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de-DE" b="1" dirty="0"/>
              <a:t>Prüfungen aus Bereich III – „Praktische“: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de-DE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Mo., 26.05.2025, 8:30-9:30 Uhr		Religion/Ethik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de-DE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Mi., 28.05.2025, 	8:30-9:00 Uhr		Sport schriftlich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de-DE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		9:30- ca.14:00 Uhr	Sport praktisch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de-DE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Fr., 30.05.2025, 	ab 8:00 Uhr		Englisch mündlich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de-DE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(nach individuellem Zeitplan)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989138"/>
            <a:ext cx="6400800" cy="685800"/>
          </a:xfrm>
        </p:spPr>
        <p:txBody>
          <a:bodyPr/>
          <a:lstStyle/>
          <a:p>
            <a:pPr eaLnBrk="1" hangingPunct="1"/>
            <a:r>
              <a:rPr lang="de-DE" altLang="de-DE"/>
              <a:t>Termine</a:t>
            </a:r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6400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b="1" dirty="0"/>
          </a:p>
          <a:p>
            <a:pPr eaLnBrk="1" hangingPunct="1">
              <a:spcBef>
                <a:spcPct val="50000"/>
              </a:spcBef>
            </a:pPr>
            <a:r>
              <a:rPr lang="de-DE" altLang="de-DE" b="1" dirty="0"/>
              <a:t>Schriftliche Prüfungen: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1800" dirty="0"/>
              <a:t>Mo. 	30.06. 	8:30 – 10:30 Uhr	Englisch	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1800" dirty="0"/>
              <a:t>Di.	01.07. 	8:30 – 11:45 Uhr	Deutsch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1800" dirty="0"/>
              <a:t>Mi.	02.07. 	8:30 – 10:40 Uhr	Mathematik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1800" dirty="0"/>
              <a:t>Fr.	04.07.	8:30 – 09:45 Uhr	NT/GPG	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de-DE" dirty="0"/>
              <a:t>Qualifizierender Abschluss der MS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4213" y="2060575"/>
            <a:ext cx="3810000" cy="4114800"/>
          </a:xfrm>
        </p:spPr>
        <p:txBody>
          <a:bodyPr/>
          <a:lstStyle/>
          <a:p>
            <a:pPr eaLnBrk="1" hangingPunct="1"/>
            <a:r>
              <a:rPr lang="de-DE" altLang="de-DE"/>
              <a:t>Fächerwahl:</a:t>
            </a:r>
          </a:p>
          <a:p>
            <a:pPr eaLnBrk="1" hangingPunct="1"/>
            <a:endParaRPr lang="de-DE" alt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7202DDB-E554-4EB2-95CD-3C44F2F65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9004" y="2060575"/>
            <a:ext cx="4022671" cy="4618622"/>
          </a:xfrm>
          <a:prstGeom prst="rect">
            <a:avLst/>
          </a:prstGeom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1C7474F7-3FD2-4039-B498-E738C6DC3004}"/>
              </a:ext>
            </a:extLst>
          </p:cNvPr>
          <p:cNvCxnSpPr/>
          <p:nvPr/>
        </p:nvCxnSpPr>
        <p:spPr>
          <a:xfrm>
            <a:off x="3721768" y="3296653"/>
            <a:ext cx="40105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FE3B9723-9C0E-41B1-806E-7DA7AF51E68B}"/>
              </a:ext>
            </a:extLst>
          </p:cNvPr>
          <p:cNvCxnSpPr/>
          <p:nvPr/>
        </p:nvCxnSpPr>
        <p:spPr>
          <a:xfrm>
            <a:off x="4293686" y="4058653"/>
            <a:ext cx="40105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461DFF34-E970-419E-80F2-756B47E55322}"/>
              </a:ext>
            </a:extLst>
          </p:cNvPr>
          <p:cNvCxnSpPr>
            <a:cxnSpLocks/>
          </p:cNvCxnSpPr>
          <p:nvPr/>
        </p:nvCxnSpPr>
        <p:spPr>
          <a:xfrm>
            <a:off x="3721768" y="6015789"/>
            <a:ext cx="97297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106A65FD-0519-466F-AE6B-26B01A5579F0}"/>
              </a:ext>
            </a:extLst>
          </p:cNvPr>
          <p:cNvCxnSpPr/>
          <p:nvPr/>
        </p:nvCxnSpPr>
        <p:spPr>
          <a:xfrm>
            <a:off x="4293686" y="5630779"/>
            <a:ext cx="40105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066800" y="2209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0E0583F-D192-4037-AA96-97B288D26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929640"/>
            <a:ext cx="9200147" cy="4998720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FC90C1D0-325F-4203-AF59-53A71019C289}"/>
              </a:ext>
            </a:extLst>
          </p:cNvPr>
          <p:cNvSpPr/>
          <p:nvPr/>
        </p:nvSpPr>
        <p:spPr>
          <a:xfrm>
            <a:off x="80211" y="2486526"/>
            <a:ext cx="9079832" cy="17646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066800" y="2209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CB84E50-0216-44CA-A3DC-BB487657F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96982"/>
            <a:ext cx="9144000" cy="226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158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66800" y="2209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38200" y="21336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371600" y="2514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219200" y="22860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838200" y="24384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914400" y="23622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219200" y="24384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BF52321-B38A-4B77-93EE-1C7FCD279A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29062"/>
            <a:ext cx="9144000" cy="239987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524000"/>
            <a:ext cx="6400800" cy="685800"/>
          </a:xfrm>
        </p:spPr>
        <p:txBody>
          <a:bodyPr/>
          <a:lstStyle/>
          <a:p>
            <a:pPr eaLnBrk="1" hangingPunct="1"/>
            <a:r>
              <a:rPr lang="de-DE" altLang="de-DE"/>
              <a:t>Sport  </a:t>
            </a:r>
          </a:p>
          <a:p>
            <a:pPr eaLnBrk="1" hangingPunct="1"/>
            <a:endParaRPr lang="de-DE" altLang="de-DE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838200" y="21336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371600" y="2514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304800" y="21336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838200" y="24384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914400" y="23622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graphicFrame>
        <p:nvGraphicFramePr>
          <p:cNvPr id="24588" name="Group 12"/>
          <p:cNvGraphicFramePr>
            <a:graphicFrameLocks noGrp="1"/>
          </p:cNvGraphicFramePr>
          <p:nvPr/>
        </p:nvGraphicFramePr>
        <p:xfrm>
          <a:off x="228600" y="1524000"/>
          <a:ext cx="8764588" cy="5292725"/>
        </p:xfrm>
        <a:graphic>
          <a:graphicData uri="http://schemas.openxmlformats.org/drawingml/2006/table">
            <a:tbl>
              <a:tblPr/>
              <a:tblGrid>
                <a:gridCol w="275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088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de-DE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19405" marB="45723"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5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 Praktische Prüfung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! Verpflichtend ist eine </a:t>
                      </a:r>
                      <a:r>
                        <a:rPr kumimoji="0" lang="de-DE" sz="22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Mannschafts</a:t>
                      </a:r>
                      <a:r>
                        <a:rPr kumimoji="0" lang="de-DE" sz="2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- und eine </a:t>
                      </a:r>
                      <a:r>
                        <a:rPr kumimoji="0" lang="de-DE" sz="22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Einzelsportart</a:t>
                      </a:r>
                      <a:r>
                        <a:rPr kumimoji="0" lang="de-DE" sz="2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!</a:t>
                      </a:r>
                    </a:p>
                  </a:txBody>
                  <a:tcPr marT="19405" marB="45723"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1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sz="20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Basketball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Technik u. Spiel</a:t>
                      </a:r>
                    </a:p>
                  </a:txBody>
                  <a:tcPr marT="19405" marB="45723"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Fußball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: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Technik u. Spiel</a:t>
                      </a:r>
                    </a:p>
                  </a:txBody>
                  <a:tcPr marT="19405" marB="45723"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Handball:</a:t>
                      </a:r>
                      <a:r>
                        <a:rPr kumimoji="0" lang="de-DE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Technik u. Spiel</a:t>
                      </a:r>
                    </a:p>
                  </a:txBody>
                  <a:tcPr marT="19405" marB="45723"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Gerätturnen: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-Turnübungen an 3 von 4 Geräten (Sprung, Reck/Stufenbarren, Boden, Schwebebalken/Barren)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de-DE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19405" marB="45723" anchor="ctr" horzOverflow="overflow">
                    <a:lnL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Schwimmen: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-2 Techniken,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eine auf  Zeit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-Streckentauchen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de-DE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19405" marB="45723"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Leichtathletik : 4-Kampf</a:t>
                      </a:r>
                      <a:r>
                        <a:rPr kumimoji="0" lang="de-DE" sz="2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- 100 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- Weitsprung oder Hochsprung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- wahlweise Wurf oder Kugel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-1000 m Jungen bzw. 800m Mädchen</a:t>
                      </a:r>
                      <a:r>
                        <a:rPr kumimoji="0" lang="de-DE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</a:t>
                      </a:r>
                    </a:p>
                  </a:txBody>
                  <a:tcPr marT="19405" marB="45723" anchor="ctr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603" name="Text Box 52"/>
          <p:cNvSpPr txBox="1">
            <a:spLocks noChangeArrowheads="1"/>
          </p:cNvSpPr>
          <p:nvPr/>
        </p:nvSpPr>
        <p:spPr bwMode="auto">
          <a:xfrm>
            <a:off x="228600" y="2209800"/>
            <a:ext cx="86645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2400" b="1" u="sng">
                <a:solidFill>
                  <a:schemeClr val="tx1"/>
                </a:solidFill>
                <a:latin typeface="Times New Roman" charset="0"/>
              </a:rPr>
              <a:t>A Schriftl. Prüfung  </a:t>
            </a:r>
            <a:r>
              <a:rPr lang="de-DE" altLang="de-DE" sz="2400">
                <a:solidFill>
                  <a:schemeClr val="tx1"/>
                </a:solidFill>
                <a:latin typeface="Times New Roman" charset="0"/>
              </a:rPr>
              <a:t>30 Minuten (Lernskript mit 3 Bereichen)</a:t>
            </a:r>
            <a:endParaRPr lang="de-DE" altLang="de-DE" sz="2400" b="1" u="sng">
              <a:solidFill>
                <a:schemeClr val="tx1"/>
              </a:solidFill>
              <a:latin typeface="Times New Roman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de-DE" sz="3600" dirty="0"/>
              <a:t>Qualifizierender Abschluss der MS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066800" y="2209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838200" y="21336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1371600" y="2514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1219200" y="22860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838200" y="24384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914400" y="23622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4585" name="Text Box 10"/>
          <p:cNvSpPr txBox="1">
            <a:spLocks noChangeArrowheads="1"/>
          </p:cNvSpPr>
          <p:nvPr/>
        </p:nvSpPr>
        <p:spPr bwMode="auto">
          <a:xfrm>
            <a:off x="1219200" y="24384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685800" y="19050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endParaRPr lang="de-DE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®"/>
              <a:defRPr/>
            </a:pPr>
            <a:r>
              <a:rPr lang="de-DE" dirty="0">
                <a:latin typeface="Arial" charset="0"/>
              </a:rPr>
              <a:t>Mo., 14.07.:		Notenbekanntgabe 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None/>
              <a:defRPr/>
            </a:pPr>
            <a:r>
              <a:rPr lang="de-DE" dirty="0">
                <a:latin typeface="Arial" charset="0"/>
              </a:rPr>
              <a:t>  					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®"/>
              <a:defRPr/>
            </a:pPr>
            <a:r>
              <a:rPr lang="de-DE" dirty="0">
                <a:latin typeface="Arial" charset="0"/>
              </a:rPr>
              <a:t>Di./Mi., 15./16.07.:	Freiwillige mdl. Prüfungen in 				den Fächern Deutsch und/oder 				Mathematik </a:t>
            </a:r>
            <a:r>
              <a:rPr lang="de-DE" b="1" dirty="0">
                <a:latin typeface="Arial" charset="0"/>
              </a:rPr>
              <a:t>nur für das 					Erreichen des </a:t>
            </a:r>
            <a:r>
              <a:rPr lang="de-DE" b="1" dirty="0" err="1">
                <a:latin typeface="Arial" charset="0"/>
              </a:rPr>
              <a:t>Qualis</a:t>
            </a:r>
            <a:r>
              <a:rPr lang="de-DE" b="1" dirty="0">
                <a:latin typeface="Arial" charset="0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®"/>
              <a:defRPr/>
            </a:pPr>
            <a:r>
              <a:rPr lang="de-DE" b="1" dirty="0">
                <a:latin typeface="Arial" charset="0"/>
              </a:rPr>
              <a:t>Bestanden bei 3,0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®"/>
              <a:defRPr/>
            </a:pPr>
            <a:r>
              <a:rPr lang="de-DE" b="1" dirty="0">
                <a:latin typeface="Arial" charset="0"/>
              </a:rPr>
              <a:t>Bis 2,5 V-Klasse in Allersberg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itchFamily="2" charset="2"/>
              <a:buChar char="®"/>
              <a:defRPr/>
            </a:pPr>
            <a:r>
              <a:rPr lang="de-DE" b="1" dirty="0">
                <a:latin typeface="Arial" charset="0"/>
              </a:rPr>
              <a:t>Bis 2,33 M-Zug in Hilpoltstein</a:t>
            </a:r>
            <a:endParaRPr lang="de-DE" dirty="0">
              <a:latin typeface="Arial" charset="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de-DE" dirty="0">
                <a:latin typeface="Arial" charset="0"/>
              </a:rPr>
              <a:t>			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 build="p" autoUpdateAnimBg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Bildschirmpräsentation (4:3)</PresentationFormat>
  <Paragraphs>90</Paragraphs>
  <Slides>13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Batang</vt:lpstr>
      <vt:lpstr>Arial</vt:lpstr>
      <vt:lpstr>Georgia</vt:lpstr>
      <vt:lpstr>Times New Roman</vt:lpstr>
      <vt:lpstr>Trebuchet MS</vt:lpstr>
      <vt:lpstr>Wingdings</vt:lpstr>
      <vt:lpstr>Slipstream</vt:lpstr>
      <vt:lpstr>Herzlich Willkommen </vt:lpstr>
      <vt:lpstr>Qualifizierender Abschluss der MS</vt:lpstr>
      <vt:lpstr>Qualifizierender Abschluss der MS</vt:lpstr>
      <vt:lpstr>Qualifizierender Abschluss der MS</vt:lpstr>
      <vt:lpstr>Qualifizierender Abschluss der MS</vt:lpstr>
      <vt:lpstr>Qualifizierender Abschluss der MS</vt:lpstr>
      <vt:lpstr>Qualifizierender Abschluss der MS</vt:lpstr>
      <vt:lpstr>Qualifizierender Abschluss der MS</vt:lpstr>
      <vt:lpstr>Qualifizierender Abschluss der MS</vt:lpstr>
      <vt:lpstr>Qualifizierender Abschluss der MS</vt:lpstr>
      <vt:lpstr>Qualifizierender Abschluss der MS</vt:lpstr>
      <vt:lpstr>Qualifizierender Abschluss der MS</vt:lpstr>
      <vt:lpstr>Qualifizierender Abschluss der 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Rektor</dc:creator>
  <cp:lastModifiedBy>Christian Funk</cp:lastModifiedBy>
  <cp:revision>7</cp:revision>
  <dcterms:modified xsi:type="dcterms:W3CDTF">2025-03-20T11:20:36Z</dcterms:modified>
</cp:coreProperties>
</file>